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ppt/embeddings/Microsoft_Equation4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85" r:id="rId2"/>
    <p:sldId id="379" r:id="rId3"/>
    <p:sldId id="380" r:id="rId4"/>
    <p:sldId id="381" r:id="rId5"/>
    <p:sldId id="382" r:id="rId6"/>
    <p:sldId id="395" r:id="rId7"/>
    <p:sldId id="396" r:id="rId8"/>
    <p:sldId id="383" r:id="rId9"/>
    <p:sldId id="384" r:id="rId10"/>
    <p:sldId id="397" r:id="rId11"/>
    <p:sldId id="385" r:id="rId12"/>
    <p:sldId id="398" r:id="rId13"/>
    <p:sldId id="399" r:id="rId14"/>
    <p:sldId id="400" r:id="rId15"/>
    <p:sldId id="401" r:id="rId16"/>
    <p:sldId id="402" r:id="rId17"/>
    <p:sldId id="403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59" autoAdjust="0"/>
    <p:restoredTop sz="68769" autoAdjust="0"/>
  </p:normalViewPr>
  <p:slideViewPr>
    <p:cSldViewPr snapToGrid="0" snapToObjects="1">
      <p:cViewPr varScale="1">
        <p:scale>
          <a:sx n="74" d="100"/>
          <a:sy n="74" d="100"/>
        </p:scale>
        <p:origin x="-1448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C671DE-B974-1645-9773-8DE72E573319}" type="datetimeFigureOut">
              <a:rPr lang="en-US" smtClean="0"/>
              <a:t>3/30/16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C14A3D-3C3B-DE49-A718-2FFC0A4B9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68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7288" y="587375"/>
            <a:ext cx="4556125" cy="3416300"/>
          </a:xfrm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3/30/16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3/30/16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3/30/16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3/30/16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3/30/16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3/30/16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tx1"/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08276" y="6580867"/>
            <a:ext cx="3691604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3/30/16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3/30/16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3/30/16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9099" y="6572228"/>
            <a:ext cx="33674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000"/>
        </a:spcBef>
        <a:buClr>
          <a:schemeClr val="accent2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3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tx2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2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3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oleObject" Target="../embeddings/Microsoft_Equation2.bin"/><Relationship Id="rId5" Type="http://schemas.openxmlformats.org/officeDocument/2006/relationships/image" Target="../media/image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oleObject" Target="../embeddings/Microsoft_Equation3.bin"/><Relationship Id="rId5" Type="http://schemas.openxmlformats.org/officeDocument/2006/relationships/image" Target="../media/image6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4.bin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ChangeArrowheads="1"/>
          </p:cNvSpPr>
          <p:nvPr>
            <p:ph type="title"/>
          </p:nvPr>
        </p:nvSpPr>
        <p:spPr>
          <a:xfrm>
            <a:off x="160774" y="1653008"/>
            <a:ext cx="8983226" cy="1836400"/>
          </a:xfrm>
          <a:noFill/>
        </p:spPr>
        <p:txBody>
          <a:bodyPr wrap="square" lIns="63500" tIns="25400" rIns="63500" bIns="25400" anchorCtr="1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CS 419: Production Rendering</a:t>
            </a:r>
            <a:br>
              <a:rPr lang="en-US" sz="2800" dirty="0" smtClean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/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 smtClean="0">
                <a:solidFill>
                  <a:schemeClr val="tx1"/>
                </a:solidFill>
              </a:rPr>
              <a:t/>
            </a:r>
            <a:br>
              <a:rPr lang="en-US" sz="2800" dirty="0" smtClean="0">
                <a:solidFill>
                  <a:schemeClr val="tx1"/>
                </a:solidFill>
              </a:rPr>
            </a:br>
            <a:r>
              <a:rPr lang="en-US" sz="2800" dirty="0" smtClean="0">
                <a:solidFill>
                  <a:schemeClr val="tx1"/>
                </a:solidFill>
              </a:rPr>
              <a:t>Mirror Reflection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1600200" y="4332637"/>
            <a:ext cx="6248400" cy="7360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buClrTx/>
              <a:buSzTx/>
              <a:buFontTx/>
              <a:buNone/>
            </a:pPr>
            <a:r>
              <a:rPr lang="en-US" sz="2400" dirty="0" smtClean="0">
                <a:solidFill>
                  <a:schemeClr val="tx2"/>
                </a:solidFill>
                <a:latin typeface="+mn-lt"/>
              </a:rPr>
              <a:t>Eric Shaffer</a:t>
            </a:r>
          </a:p>
          <a:p>
            <a:pPr algn="ctr">
              <a:buClrTx/>
              <a:buSzTx/>
              <a:buFontTx/>
              <a:buNone/>
            </a:pPr>
            <a:r>
              <a:rPr lang="en-US" dirty="0" smtClean="0">
                <a:solidFill>
                  <a:schemeClr val="tx2"/>
                </a:solidFill>
              </a:rPr>
              <a:t> </a:t>
            </a:r>
            <a:endParaRPr lang="en-US" sz="300" dirty="0" smtClean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2667000" y="2438400"/>
            <a:ext cx="3908777" cy="1588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TextBox 2"/>
          <p:cNvSpPr txBox="1"/>
          <p:nvPr/>
        </p:nvSpPr>
        <p:spPr>
          <a:xfrm>
            <a:off x="-1566333" y="1241778"/>
            <a:ext cx="337853" cy="374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1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3218"/>
            <a:ext cx="8913813" cy="914400"/>
          </a:xfrm>
        </p:spPr>
        <p:txBody>
          <a:bodyPr/>
          <a:lstStyle/>
          <a:p>
            <a:r>
              <a:rPr lang="en-US" dirty="0" smtClean="0"/>
              <a:t>Multiple Reflections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293" y="4311671"/>
            <a:ext cx="8673520" cy="214089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Hit a reflective object at p’</a:t>
            </a:r>
          </a:p>
          <a:p>
            <a:pPr lvl="2"/>
            <a:r>
              <a:rPr lang="en-US" dirty="0" smtClean="0"/>
              <a:t>Compute direct illumination at p’</a:t>
            </a:r>
          </a:p>
          <a:p>
            <a:pPr lvl="3"/>
            <a:r>
              <a:rPr lang="en-US" dirty="0" smtClean="0"/>
              <a:t>For area lights, this means Monte Carlo integration</a:t>
            </a:r>
          </a:p>
          <a:p>
            <a:pPr lvl="2"/>
            <a:r>
              <a:rPr lang="en-US" dirty="0" smtClean="0"/>
              <a:t>Compute indirect </a:t>
            </a:r>
            <a:r>
              <a:rPr lang="en-US" dirty="0"/>
              <a:t>illumination at p</a:t>
            </a:r>
            <a:r>
              <a:rPr lang="en-US" dirty="0" smtClean="0"/>
              <a:t>’ recursively</a:t>
            </a:r>
          </a:p>
          <a:p>
            <a:pPr lvl="3"/>
            <a:r>
              <a:rPr lang="en-US" dirty="0" smtClean="0"/>
              <a:t>Need to use a recursion depth limit to stop at some point</a:t>
            </a:r>
          </a:p>
          <a:p>
            <a:pPr lvl="2"/>
            <a:r>
              <a:rPr lang="en-US" dirty="0" smtClean="0"/>
              <a:t>Add the two together and return</a:t>
            </a:r>
            <a:endParaRPr lang="en-US" dirty="0"/>
          </a:p>
          <a:p>
            <a:pPr lvl="2"/>
            <a:endParaRPr lang="en-US" dirty="0" smtClean="0"/>
          </a:p>
          <a:p>
            <a:pPr lvl="3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 descr="Figure24.04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843" y="1735299"/>
            <a:ext cx="57658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0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6" name="Picture 5" descr="Figure24.06(a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5" y="2248103"/>
            <a:ext cx="4092921" cy="2728614"/>
          </a:xfrm>
          <a:prstGeom prst="rect">
            <a:avLst/>
          </a:prstGeom>
        </p:spPr>
      </p:pic>
      <p:pic>
        <p:nvPicPr>
          <p:cNvPr id="7" name="Picture 6" descr="Figure24.06(b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157" y="2248103"/>
            <a:ext cx="3989954" cy="2659969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57457" y="5148327"/>
            <a:ext cx="8886543" cy="111800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b="1" dirty="0" smtClean="0"/>
          </a:p>
          <a:p>
            <a:r>
              <a:rPr lang="en-US" dirty="0" smtClean="0"/>
              <a:t>black sphere reflects no direct illumination</a:t>
            </a:r>
          </a:p>
          <a:p>
            <a:r>
              <a:rPr lang="en-US" dirty="0" smtClean="0"/>
              <a:t>shows difference between recursion depth 0 and recursion depth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416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57457" y="5714641"/>
            <a:ext cx="8886543" cy="551687"/>
          </a:xfrm>
        </p:spPr>
        <p:txBody>
          <a:bodyPr>
            <a:normAutofit/>
          </a:bodyPr>
          <a:lstStyle/>
          <a:p>
            <a:r>
              <a:rPr lang="en-US" dirty="0" smtClean="0"/>
              <a:t>recursion</a:t>
            </a:r>
            <a:r>
              <a:rPr lang="en-US" dirty="0" smtClean="0"/>
              <a:t> depth = 10</a:t>
            </a:r>
            <a:endParaRPr lang="en-US" dirty="0"/>
          </a:p>
        </p:txBody>
      </p:sp>
      <p:pic>
        <p:nvPicPr>
          <p:cNvPr id="3" name="Picture 2" descr="Figure24.07(a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57" y="2248102"/>
            <a:ext cx="4551681" cy="3034454"/>
          </a:xfrm>
          <a:prstGeom prst="rect">
            <a:avLst/>
          </a:prstGeom>
        </p:spPr>
      </p:pic>
      <p:pic>
        <p:nvPicPr>
          <p:cNvPr id="4" name="Picture 3" descr="Figure24.07(b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842" y="2248102"/>
            <a:ext cx="3871971" cy="387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048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Specular Inconsistency</a:t>
            </a:r>
            <a:endParaRPr lang="en-US" dirty="0"/>
          </a:p>
        </p:txBody>
      </p:sp>
      <p:pic>
        <p:nvPicPr>
          <p:cNvPr id="4" name="Picture 3" descr="Figure24.08(a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39" y="2400299"/>
            <a:ext cx="3721440" cy="3749351"/>
          </a:xfrm>
          <a:prstGeom prst="rect">
            <a:avLst/>
          </a:prstGeom>
        </p:spPr>
      </p:pic>
      <p:pic>
        <p:nvPicPr>
          <p:cNvPr id="5" name="Picture 4" descr="Figure24.08(b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056" y="2400299"/>
            <a:ext cx="3751303" cy="375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58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Colored Reflectors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036" y="4032857"/>
            <a:ext cx="7610476" cy="912069"/>
          </a:xfrm>
        </p:spPr>
        <p:txBody>
          <a:bodyPr/>
          <a:lstStyle/>
          <a:p>
            <a:r>
              <a:rPr lang="en-US" dirty="0" err="1" smtClean="0"/>
              <a:t>k</a:t>
            </a:r>
            <a:r>
              <a:rPr lang="en-US" baseline="-25000" dirty="0" err="1" smtClean="0"/>
              <a:t>a</a:t>
            </a:r>
            <a:r>
              <a:rPr lang="en-US" dirty="0" smtClean="0"/>
              <a:t>=</a:t>
            </a:r>
            <a:r>
              <a:rPr lang="en-US" dirty="0" err="1" smtClean="0"/>
              <a:t>k</a:t>
            </a:r>
            <a:r>
              <a:rPr lang="en-US" baseline="-25000" dirty="0" err="1" smtClean="0"/>
              <a:t>d</a:t>
            </a:r>
            <a:r>
              <a:rPr lang="en-US" dirty="0" smtClean="0"/>
              <a:t>=</a:t>
            </a:r>
            <a:r>
              <a:rPr lang="en-US" dirty="0" err="1" smtClean="0"/>
              <a:t>k</a:t>
            </a:r>
            <a:r>
              <a:rPr lang="en-US" baseline="-25000" dirty="0" err="1" smtClean="0"/>
              <a:t>s</a:t>
            </a:r>
            <a:r>
              <a:rPr lang="en-US" dirty="0" smtClean="0"/>
              <a:t>=0</a:t>
            </a:r>
          </a:p>
          <a:p>
            <a:r>
              <a:rPr lang="en-US" dirty="0" smtClean="0"/>
              <a:t>only color is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r</a:t>
            </a:r>
            <a:endParaRPr lang="en-US" baseline="-25000" dirty="0"/>
          </a:p>
        </p:txBody>
      </p:sp>
      <p:pic>
        <p:nvPicPr>
          <p:cNvPr id="5" name="Picture 4" descr="Figure24.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662" y="2265264"/>
            <a:ext cx="4112226" cy="411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86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9456"/>
            <a:ext cx="8913813" cy="914400"/>
          </a:xfrm>
        </p:spPr>
        <p:txBody>
          <a:bodyPr/>
          <a:lstStyle/>
          <a:p>
            <a:r>
              <a:rPr lang="en-US" dirty="0" smtClean="0"/>
              <a:t>Self-Reflection</a:t>
            </a:r>
            <a:endParaRPr lang="en-US" dirty="0"/>
          </a:p>
        </p:txBody>
      </p:sp>
      <p:pic>
        <p:nvPicPr>
          <p:cNvPr id="4" name="Picture 3" descr="Figure24.1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87" y="1227850"/>
            <a:ext cx="7215004" cy="537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06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Reflective Meshes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258" y="5525870"/>
            <a:ext cx="8278642" cy="740459"/>
          </a:xfrm>
        </p:spPr>
        <p:txBody>
          <a:bodyPr/>
          <a:lstStyle/>
          <a:p>
            <a:r>
              <a:rPr lang="en-US" dirty="0" smtClean="0"/>
              <a:t> Flat </a:t>
            </a:r>
            <a:r>
              <a:rPr lang="en-US" dirty="0" err="1" smtClean="0"/>
              <a:t>normals</a:t>
            </a:r>
            <a:r>
              <a:rPr lang="en-US" dirty="0" smtClean="0"/>
              <a:t> versus smooth change the appearance</a:t>
            </a:r>
            <a:endParaRPr lang="en-US" dirty="0"/>
          </a:p>
        </p:txBody>
      </p:sp>
      <p:pic>
        <p:nvPicPr>
          <p:cNvPr id="4" name="Picture 3" descr="Figure24.30(a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88" y="2364318"/>
            <a:ext cx="2886194" cy="2886194"/>
          </a:xfrm>
          <a:prstGeom prst="rect">
            <a:avLst/>
          </a:prstGeom>
        </p:spPr>
      </p:pic>
      <p:pic>
        <p:nvPicPr>
          <p:cNvPr id="5" name="Picture 4" descr="Figure24.30(b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875" y="2364318"/>
            <a:ext cx="2886194" cy="288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32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Reflective Meshes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258" y="5525870"/>
            <a:ext cx="8278642" cy="740459"/>
          </a:xfrm>
        </p:spPr>
        <p:txBody>
          <a:bodyPr/>
          <a:lstStyle/>
          <a:p>
            <a:r>
              <a:rPr lang="en-US" dirty="0" smtClean="0"/>
              <a:t> Flat </a:t>
            </a:r>
            <a:r>
              <a:rPr lang="en-US" dirty="0" err="1" smtClean="0"/>
              <a:t>normals</a:t>
            </a:r>
            <a:r>
              <a:rPr lang="en-US" dirty="0" smtClean="0"/>
              <a:t> versus smooth change the appearance</a:t>
            </a:r>
            <a:endParaRPr lang="en-US" dirty="0"/>
          </a:p>
        </p:txBody>
      </p:sp>
      <p:pic>
        <p:nvPicPr>
          <p:cNvPr id="6" name="Picture 5" descr="Figure24.31(a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4538"/>
            <a:ext cx="2550567" cy="2550567"/>
          </a:xfrm>
          <a:prstGeom prst="rect">
            <a:avLst/>
          </a:prstGeom>
        </p:spPr>
      </p:pic>
      <p:pic>
        <p:nvPicPr>
          <p:cNvPr id="8" name="Picture 7" descr="Figure24.31(b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733" y="2254538"/>
            <a:ext cx="2550567" cy="2550567"/>
          </a:xfrm>
          <a:prstGeom prst="rect">
            <a:avLst/>
          </a:prstGeom>
        </p:spPr>
      </p:pic>
      <p:pic>
        <p:nvPicPr>
          <p:cNvPr id="10" name="Picture 9" descr="Figure24.31(d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266" y="2254538"/>
            <a:ext cx="2550567" cy="25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43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154" y="2595562"/>
            <a:ext cx="8687659" cy="1368649"/>
          </a:xfrm>
        </p:spPr>
        <p:txBody>
          <a:bodyPr>
            <a:normAutofit/>
          </a:bodyPr>
          <a:lstStyle/>
          <a:p>
            <a:r>
              <a:rPr lang="en-US" dirty="0" smtClean="0"/>
              <a:t>Learn the core ideas behind the optics of </a:t>
            </a:r>
            <a:r>
              <a:rPr lang="en-US" dirty="0" smtClean="0"/>
              <a:t>mirrors</a:t>
            </a:r>
            <a:endParaRPr lang="en-US" dirty="0" smtClean="0"/>
          </a:p>
          <a:p>
            <a:r>
              <a:rPr lang="en-US" dirty="0" smtClean="0"/>
              <a:t>Understand how mirror reflection can be modeled in ray tracing </a:t>
            </a:r>
          </a:p>
          <a:p>
            <a:r>
              <a:rPr lang="en-US" dirty="0" smtClean="0"/>
              <a:t>Be able to implement mirror reflection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6594"/>
          <a:stretch/>
        </p:blipFill>
        <p:spPr>
          <a:xfrm>
            <a:off x="2505911" y="3964211"/>
            <a:ext cx="3977704" cy="247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05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35851"/>
            <a:ext cx="8913813" cy="914400"/>
          </a:xfrm>
        </p:spPr>
        <p:txBody>
          <a:bodyPr/>
          <a:lstStyle/>
          <a:p>
            <a:r>
              <a:rPr lang="en-US" dirty="0" smtClean="0"/>
              <a:t>Reflection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913" y="1713025"/>
            <a:ext cx="8724900" cy="1942288"/>
          </a:xfrm>
        </p:spPr>
        <p:txBody>
          <a:bodyPr>
            <a:normAutofit/>
          </a:bodyPr>
          <a:lstStyle/>
          <a:p>
            <a:r>
              <a:rPr lang="en-US" dirty="0" smtClean="0"/>
              <a:t>Mirror reflection is an effect of indirect illumination</a:t>
            </a:r>
          </a:p>
          <a:p>
            <a:pPr lvl="1"/>
            <a:r>
              <a:rPr lang="en-US" dirty="0" smtClean="0"/>
              <a:t>Up till now we have focused on direct illumination</a:t>
            </a:r>
          </a:p>
          <a:p>
            <a:r>
              <a:rPr lang="en-US" dirty="0" smtClean="0"/>
              <a:t>Recursive ray-tracing technique first developed by </a:t>
            </a:r>
            <a:r>
              <a:rPr lang="en-US" dirty="0" err="1" smtClean="0"/>
              <a:t>Whitted</a:t>
            </a:r>
            <a:r>
              <a:rPr lang="en-US" dirty="0" smtClean="0"/>
              <a:t> (1980)</a:t>
            </a:r>
          </a:p>
          <a:p>
            <a:pPr lvl="1"/>
            <a:r>
              <a:rPr lang="en-US" dirty="0" smtClean="0"/>
              <a:t>you will still sometimes see the term “</a:t>
            </a:r>
            <a:r>
              <a:rPr lang="en-US" dirty="0" err="1" smtClean="0"/>
              <a:t>Whitted</a:t>
            </a:r>
            <a:r>
              <a:rPr lang="en-US" dirty="0" smtClean="0"/>
              <a:t>-style ray-tracing” used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4763" y="5522975"/>
            <a:ext cx="84445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Goal:  model </a:t>
            </a:r>
            <a:r>
              <a:rPr lang="en-US" dirty="0"/>
              <a:t>specular-to-specular light transport with perfect reflection </a:t>
            </a:r>
          </a:p>
          <a:p>
            <a:endParaRPr lang="en-US" dirty="0"/>
          </a:p>
        </p:txBody>
      </p:sp>
      <p:pic>
        <p:nvPicPr>
          <p:cNvPr id="7" name="Picture 6" descr="Figure24.06(b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039" y="3384770"/>
            <a:ext cx="2820937" cy="188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87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4057"/>
            <a:ext cx="8913813" cy="914400"/>
          </a:xfrm>
        </p:spPr>
        <p:txBody>
          <a:bodyPr/>
          <a:lstStyle/>
          <a:p>
            <a:r>
              <a:rPr lang="en-US" dirty="0" smtClean="0"/>
              <a:t>Illumination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876" y="1882991"/>
            <a:ext cx="8982124" cy="4689706"/>
          </a:xfrm>
        </p:spPr>
        <p:txBody>
          <a:bodyPr>
            <a:normAutofit/>
          </a:bodyPr>
          <a:lstStyle/>
          <a:p>
            <a:r>
              <a:rPr lang="en-US" dirty="0" smtClean="0"/>
              <a:t>Indirect illumination can arrive from any direction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L</a:t>
            </a:r>
            <a:r>
              <a:rPr lang="en-US" baseline="-25000" dirty="0" err="1" smtClean="0"/>
              <a:t>r</a:t>
            </a:r>
            <a:r>
              <a:rPr lang="en-US" dirty="0" smtClean="0"/>
              <a:t> is reflected light</a:t>
            </a:r>
          </a:p>
          <a:p>
            <a:r>
              <a:rPr lang="en-US" dirty="0" smtClean="0"/>
              <a:t>L</a:t>
            </a:r>
            <a:r>
              <a:rPr lang="en-US" baseline="-25000" dirty="0" smtClean="0"/>
              <a:t>i</a:t>
            </a:r>
            <a:r>
              <a:rPr lang="en-US" dirty="0"/>
              <a:t> </a:t>
            </a:r>
            <a:r>
              <a:rPr lang="en-US" dirty="0" smtClean="0"/>
              <a:t>is incident radiance obtained by shooting ray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c</a:t>
            </a:r>
            <a:r>
              <a:rPr lang="en-US" baseline="-25000" dirty="0" smtClean="0"/>
              <a:t> </a:t>
            </a:r>
            <a:r>
              <a:rPr lang="en-US" dirty="0" smtClean="0"/>
              <a:t>into the </a:t>
            </a:r>
            <a:br>
              <a:rPr lang="en-US" dirty="0" smtClean="0"/>
            </a:br>
            <a:r>
              <a:rPr lang="en-US" dirty="0" smtClean="0"/>
              <a:t>hemisphere above p</a:t>
            </a:r>
          </a:p>
          <a:p>
            <a:r>
              <a:rPr lang="en-US" dirty="0" smtClean="0"/>
              <a:t>For now, we’ll only consider the special case of light obtained in the mirror reflection direction</a:t>
            </a:r>
            <a:br>
              <a:rPr lang="en-US" dirty="0" smtClean="0"/>
            </a:br>
            <a:endParaRPr lang="en-US" baseline="-25000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6560151"/>
              </p:ext>
            </p:extLst>
          </p:nvPr>
        </p:nvGraphicFramePr>
        <p:xfrm>
          <a:off x="534900" y="2505521"/>
          <a:ext cx="7979392" cy="13898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name="Equation" r:id="rId3" imgW="3429000" imgH="596900" progId="Equation.3">
                  <p:embed/>
                </p:oleObj>
              </mc:Choice>
              <mc:Fallback>
                <p:oleObj name="Equation" r:id="rId3" imgW="3429000" imgH="596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4900" y="2505521"/>
                        <a:ext cx="7979392" cy="13898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3118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20251"/>
            <a:ext cx="8913813" cy="914400"/>
          </a:xfrm>
        </p:spPr>
        <p:txBody>
          <a:bodyPr/>
          <a:lstStyle/>
          <a:p>
            <a:r>
              <a:rPr lang="en-US" dirty="0" smtClean="0"/>
              <a:t>Perfect Mirror Reflection</a:t>
            </a:r>
            <a:endParaRPr lang="en-US" dirty="0"/>
          </a:p>
        </p:txBody>
      </p:sp>
      <p:pic>
        <p:nvPicPr>
          <p:cNvPr id="4" name="Picture 3" descr="Figure24.0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77" y="1694345"/>
            <a:ext cx="7982247" cy="3059275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4062543"/>
              </p:ext>
            </p:extLst>
          </p:nvPr>
        </p:nvGraphicFramePr>
        <p:xfrm>
          <a:off x="2657952" y="5045913"/>
          <a:ext cx="3847117" cy="1402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name="Equation" r:id="rId4" imgW="1219200" imgH="444500" progId="Equation.3">
                  <p:embed/>
                </p:oleObj>
              </mc:Choice>
              <mc:Fallback>
                <p:oleObj name="Equation" r:id="rId4" imgW="12192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57952" y="5045913"/>
                        <a:ext cx="3847117" cy="1402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6470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20251"/>
            <a:ext cx="8913813" cy="914400"/>
          </a:xfrm>
        </p:spPr>
        <p:txBody>
          <a:bodyPr/>
          <a:lstStyle/>
          <a:p>
            <a:r>
              <a:rPr lang="en-US" dirty="0" smtClean="0"/>
              <a:t>Perfect Mirror Reflection</a:t>
            </a:r>
            <a:endParaRPr lang="en-US" dirty="0"/>
          </a:p>
        </p:txBody>
      </p:sp>
      <p:pic>
        <p:nvPicPr>
          <p:cNvPr id="4" name="Picture 3" descr="Figure24.0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119" y="1539897"/>
            <a:ext cx="5978696" cy="2291394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3609466"/>
              </p:ext>
            </p:extLst>
          </p:nvPr>
        </p:nvGraphicFramePr>
        <p:xfrm>
          <a:off x="1450130" y="4286792"/>
          <a:ext cx="5083175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Equation" r:id="rId4" imgW="2184400" imgH="215900" progId="Equation.3">
                  <p:embed/>
                </p:oleObj>
              </mc:Choice>
              <mc:Fallback>
                <p:oleObj name="Equation" r:id="rId4" imgW="2184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50130" y="4286792"/>
                        <a:ext cx="5083175" cy="50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32996" y="3831290"/>
            <a:ext cx="9011003" cy="2604117"/>
          </a:xfrm>
        </p:spPr>
        <p:txBody>
          <a:bodyPr>
            <a:normAutofit/>
          </a:bodyPr>
          <a:lstStyle/>
          <a:p>
            <a:r>
              <a:rPr lang="en-US" dirty="0" smtClean="0"/>
              <a:t>For mirror reflection, incident radiance comes from a single direction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b="1" i="1" dirty="0" smtClean="0"/>
          </a:p>
        </p:txBody>
      </p:sp>
    </p:spTree>
    <p:extLst>
      <p:ext uri="{BB962C8B-B14F-4D97-AF65-F5344CB8AC3E}">
        <p14:creationId xmlns:p14="http://schemas.microsoft.com/office/powerpoint/2010/main" val="438492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20251"/>
            <a:ext cx="8913813" cy="914400"/>
          </a:xfrm>
        </p:spPr>
        <p:txBody>
          <a:bodyPr/>
          <a:lstStyle/>
          <a:p>
            <a:r>
              <a:rPr lang="en-US" dirty="0" smtClean="0"/>
              <a:t>Perfect Mirror Reflection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2647223"/>
              </p:ext>
            </p:extLst>
          </p:nvPr>
        </p:nvGraphicFramePr>
        <p:xfrm>
          <a:off x="1896388" y="5934257"/>
          <a:ext cx="5083175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name="Equation" r:id="rId3" imgW="2184400" imgH="215900" progId="Equation.3">
                  <p:embed/>
                </p:oleObj>
              </mc:Choice>
              <mc:Fallback>
                <p:oleObj name="Equation" r:id="rId3" imgW="2184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96388" y="5934257"/>
                        <a:ext cx="5083175" cy="50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32997" y="4307433"/>
            <a:ext cx="9011003" cy="132140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Note that there is no cosine term for mirror reflection</a:t>
            </a:r>
          </a:p>
          <a:p>
            <a:r>
              <a:rPr lang="en-US" dirty="0" smtClean="0"/>
              <a:t>There</a:t>
            </a:r>
            <a:r>
              <a:rPr lang="en-US" dirty="0"/>
              <a:t> </a:t>
            </a:r>
            <a:r>
              <a:rPr lang="en-US" dirty="0" smtClean="0"/>
              <a:t>is no scattering</a:t>
            </a:r>
          </a:p>
          <a:p>
            <a:r>
              <a:rPr lang="en-US" dirty="0" smtClean="0"/>
              <a:t>So the cross-sectional area is unchanged by reflection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b="1" i="1" dirty="0" smtClean="0"/>
          </a:p>
        </p:txBody>
      </p:sp>
      <p:pic>
        <p:nvPicPr>
          <p:cNvPr id="3" name="Picture 2" descr="Figure24.03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85" y="1630304"/>
            <a:ext cx="6727290" cy="238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78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20251"/>
            <a:ext cx="8913813" cy="914400"/>
          </a:xfrm>
        </p:spPr>
        <p:txBody>
          <a:bodyPr/>
          <a:lstStyle/>
          <a:p>
            <a:r>
              <a:rPr lang="en-US" dirty="0" smtClean="0"/>
              <a:t>Mirror reflection </a:t>
            </a:r>
            <a:r>
              <a:rPr lang="en-US" dirty="0" smtClean="0"/>
              <a:t>BRDF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997" y="1513642"/>
            <a:ext cx="8780816" cy="2038704"/>
          </a:xfrm>
        </p:spPr>
        <p:txBody>
          <a:bodyPr>
            <a:normAutofit/>
          </a:bodyPr>
          <a:lstStyle/>
          <a:p>
            <a:r>
              <a:rPr lang="en-US" sz="1800" dirty="0" smtClean="0"/>
              <a:t>A</a:t>
            </a:r>
            <a:r>
              <a:rPr lang="en-US" sz="1800" i="1" dirty="0" smtClean="0"/>
              <a:t> </a:t>
            </a:r>
            <a:r>
              <a:rPr lang="en-US" sz="1800" dirty="0" smtClean="0"/>
              <a:t>physical approach for deriving a BRDF would use the Fresnel Equations </a:t>
            </a:r>
            <a:br>
              <a:rPr lang="en-US" sz="1800" dirty="0" smtClean="0"/>
            </a:br>
            <a:endParaRPr lang="en-US" sz="1800" dirty="0" smtClean="0"/>
          </a:p>
          <a:p>
            <a:r>
              <a:rPr lang="en-US" sz="1800" dirty="0" smtClean="0"/>
              <a:t>These describe the behavior of light moving between 2 different media</a:t>
            </a:r>
          </a:p>
          <a:p>
            <a:pPr marL="0" indent="0">
              <a:buNone/>
            </a:pPr>
            <a:endParaRPr lang="en-US" b="1" i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553" y="2675415"/>
            <a:ext cx="3112722" cy="207514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32997" y="3001142"/>
            <a:ext cx="4810170" cy="29537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ts val="1000"/>
              </a:spcBef>
              <a:buClr>
                <a:schemeClr val="accent2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tx2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2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We’ll look at that later</a:t>
            </a:r>
            <a:br>
              <a:rPr lang="en-US" sz="1800" dirty="0" smtClean="0"/>
            </a:br>
            <a:endParaRPr lang="en-US" sz="1800" dirty="0" smtClean="0"/>
          </a:p>
          <a:p>
            <a:r>
              <a:rPr lang="en-US" sz="1800" dirty="0" smtClean="0"/>
              <a:t>For now we’ll just use a constant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err="1" smtClean="0"/>
              <a:t>f</a:t>
            </a:r>
            <a:r>
              <a:rPr lang="en-US" sz="1800" baseline="-25000" dirty="0" err="1" smtClean="0"/>
              <a:t>r</a:t>
            </a:r>
            <a:r>
              <a:rPr lang="en-US" sz="1800" dirty="0" smtClean="0"/>
              <a:t>=</a:t>
            </a:r>
            <a:r>
              <a:rPr lang="en-US" sz="1800" dirty="0" err="1" smtClean="0"/>
              <a:t>k</a:t>
            </a:r>
            <a:r>
              <a:rPr lang="en-US" sz="1800" baseline="-25000" dirty="0" err="1" smtClean="0"/>
              <a:t>r</a:t>
            </a:r>
            <a:r>
              <a:rPr lang="en-US" sz="1800" dirty="0" err="1" smtClean="0"/>
              <a:t>c</a:t>
            </a:r>
            <a:r>
              <a:rPr lang="en-US" sz="1800" baseline="-25000" dirty="0" err="1" smtClean="0"/>
              <a:t>r</a:t>
            </a:r>
            <a:r>
              <a:rPr lang="en-US" sz="1800" baseline="-25000" dirty="0" smtClean="0"/>
              <a:t/>
            </a:r>
            <a:br>
              <a:rPr lang="en-US" sz="1800" baseline="-25000" dirty="0" smtClean="0"/>
            </a:br>
            <a:r>
              <a:rPr lang="en-US" sz="1800" dirty="0" smtClean="0"/>
              <a:t>k is the reflection coefficient in [0,1]</a:t>
            </a:r>
            <a:r>
              <a:rPr lang="en-US" sz="1800" baseline="-25000" dirty="0"/>
              <a:t/>
            </a:r>
            <a:br>
              <a:rPr lang="en-US" sz="1800" baseline="-25000" dirty="0"/>
            </a:br>
            <a:r>
              <a:rPr lang="en-US" sz="1800" dirty="0" smtClean="0"/>
              <a:t>c is the reflection color 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more formally….you can define a function that is 0 whenever the light isn’t coming from the mirror reflection direction and is equal to </a:t>
            </a:r>
            <a:r>
              <a:rPr lang="en-US" sz="1800" dirty="0" err="1"/>
              <a:t>k</a:t>
            </a:r>
            <a:r>
              <a:rPr lang="en-US" sz="1800" baseline="-25000" dirty="0" err="1"/>
              <a:t>r</a:t>
            </a:r>
            <a:r>
              <a:rPr lang="en-US" sz="1800" dirty="0" err="1"/>
              <a:t>c</a:t>
            </a:r>
            <a:r>
              <a:rPr lang="en-US" sz="1800" baseline="-25000" dirty="0" err="1"/>
              <a:t>r</a:t>
            </a:r>
            <a:r>
              <a:rPr lang="en-US" sz="1800" baseline="-25000" dirty="0"/>
              <a:t/>
            </a:r>
            <a:br>
              <a:rPr lang="en-US" sz="1800" baseline="-25000" dirty="0"/>
            </a:br>
            <a:r>
              <a:rPr lang="en-US" sz="1800" baseline="-25000" dirty="0" smtClean="0"/>
              <a:t> </a:t>
            </a:r>
            <a:r>
              <a:rPr lang="en-US" sz="1800" dirty="0" smtClean="0"/>
              <a:t>when it is from that direction…</a:t>
            </a:r>
          </a:p>
        </p:txBody>
      </p:sp>
    </p:spTree>
    <p:extLst>
      <p:ext uri="{BB962C8B-B14F-4D97-AF65-F5344CB8AC3E}">
        <p14:creationId xmlns:p14="http://schemas.microsoft.com/office/powerpoint/2010/main" val="2161195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3218"/>
            <a:ext cx="8913813" cy="914400"/>
          </a:xfrm>
        </p:spPr>
        <p:txBody>
          <a:bodyPr/>
          <a:lstStyle/>
          <a:p>
            <a:r>
              <a:rPr lang="en-US" dirty="0" smtClean="0"/>
              <a:t>Multiple Reflections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293" y="4311671"/>
            <a:ext cx="8673520" cy="214089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Your reflection ray can </a:t>
            </a:r>
            <a:endParaRPr lang="en-US" dirty="0" smtClean="0"/>
          </a:p>
          <a:p>
            <a:pPr lvl="1"/>
            <a:r>
              <a:rPr lang="en-US" dirty="0" smtClean="0"/>
              <a:t>Hit nothing (returns background color)</a:t>
            </a:r>
          </a:p>
          <a:p>
            <a:pPr lvl="1"/>
            <a:r>
              <a:rPr lang="en-US" dirty="0" smtClean="0"/>
              <a:t>Hit a light (returns emitted light)</a:t>
            </a:r>
          </a:p>
          <a:p>
            <a:pPr lvl="1"/>
            <a:r>
              <a:rPr lang="en-US" dirty="0" smtClean="0"/>
              <a:t>Hit a non-reflective object at point p’</a:t>
            </a:r>
          </a:p>
          <a:p>
            <a:pPr lvl="2"/>
            <a:r>
              <a:rPr lang="en-US" dirty="0" smtClean="0"/>
              <a:t>Need to compute and return direct illumination at p’</a:t>
            </a:r>
          </a:p>
          <a:p>
            <a:pPr lvl="1"/>
            <a:r>
              <a:rPr lang="en-US" dirty="0" smtClean="0"/>
              <a:t>Hit a reflective object at p’</a:t>
            </a:r>
          </a:p>
          <a:p>
            <a:pPr lvl="2"/>
            <a:r>
              <a:rPr lang="en-US" dirty="0" smtClean="0"/>
              <a:t>Compute direct illumination at p’ plus indirect, </a:t>
            </a:r>
            <a:r>
              <a:rPr lang="en-US" dirty="0" err="1"/>
              <a:t>r</a:t>
            </a:r>
            <a:r>
              <a:rPr lang="en-US" dirty="0" err="1" smtClean="0"/>
              <a:t>ecurse</a:t>
            </a:r>
            <a:r>
              <a:rPr lang="en-US" dirty="0" smtClean="0"/>
              <a:t> into the scene…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 descr="Figure24.04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843" y="1735299"/>
            <a:ext cx="57658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35147"/>
      </p:ext>
    </p:extLst>
  </p:cSld>
  <p:clrMapOvr>
    <a:masterClrMapping/>
  </p:clrMapOvr>
</p:sld>
</file>

<file path=ppt/theme/theme1.xml><?xml version="1.0" encoding="utf-8"?>
<a:theme xmlns:a="http://schemas.openxmlformats.org/drawingml/2006/main" name="DAK1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DAK1.thmx</Template>
  <TotalTime>67418</TotalTime>
  <Words>337</Words>
  <Application>Microsoft Macintosh PowerPoint</Application>
  <PresentationFormat>On-screen Show (4:3)</PresentationFormat>
  <Paragraphs>63</Paragraphs>
  <Slides>17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DAK1</vt:lpstr>
      <vt:lpstr>Microsoft Equation</vt:lpstr>
      <vt:lpstr>CS 419: Production Rendering   Mirror Reflection</vt:lpstr>
      <vt:lpstr>Objectives</vt:lpstr>
      <vt:lpstr>Reflection</vt:lpstr>
      <vt:lpstr>Illumination Model</vt:lpstr>
      <vt:lpstr>Perfect Mirror Reflection</vt:lpstr>
      <vt:lpstr>Perfect Mirror Reflection</vt:lpstr>
      <vt:lpstr>Perfect Mirror Reflection</vt:lpstr>
      <vt:lpstr>Mirror reflection BRDF</vt:lpstr>
      <vt:lpstr>Multiple Reflections</vt:lpstr>
      <vt:lpstr>Multiple Reflections</vt:lpstr>
      <vt:lpstr>Examples</vt:lpstr>
      <vt:lpstr>Examples</vt:lpstr>
      <vt:lpstr>Specular Inconsistency</vt:lpstr>
      <vt:lpstr>Colored Reflectors</vt:lpstr>
      <vt:lpstr>Self-Reflection</vt:lpstr>
      <vt:lpstr>Reflective Meshes</vt:lpstr>
      <vt:lpstr>Reflective Meshes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a visualization and analysis tool for reservoir modeling and fluid-flow simulation</dc:title>
  <dc:creator>Don Keefer</dc:creator>
  <cp:lastModifiedBy>Eric Shaffer</cp:lastModifiedBy>
  <cp:revision>385</cp:revision>
  <dcterms:created xsi:type="dcterms:W3CDTF">2012-04-01T22:10:48Z</dcterms:created>
  <dcterms:modified xsi:type="dcterms:W3CDTF">2016-03-31T19:49:17Z</dcterms:modified>
</cp:coreProperties>
</file>